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15"/>
  </p:notesMasterIdLst>
  <p:sldIdLst>
    <p:sldId id="256" r:id="rId2"/>
    <p:sldId id="258" r:id="rId3"/>
    <p:sldId id="274" r:id="rId4"/>
    <p:sldId id="273" r:id="rId5"/>
    <p:sldId id="267" r:id="rId6"/>
    <p:sldId id="269" r:id="rId7"/>
    <p:sldId id="271" r:id="rId8"/>
    <p:sldId id="272" r:id="rId9"/>
    <p:sldId id="265" r:id="rId10"/>
    <p:sldId id="266" r:id="rId11"/>
    <p:sldId id="268" r:id="rId12"/>
    <p:sldId id="264" r:id="rId13"/>
    <p:sldId id="270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howGuides="1">
      <p:cViewPr>
        <p:scale>
          <a:sx n="71" d="100"/>
          <a:sy n="71" d="100"/>
        </p:scale>
        <p:origin x="62" y="3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yss Lukas" userId="47a76941-e400-4205-ba9a-5830e7f8ed6e" providerId="ADAL" clId="{1F5315EB-39F4-4B84-8E17-DBFDE3F8FEEB}"/>
    <pc:docChg chg="modSld">
      <pc:chgData name="Wyss Lukas" userId="47a76941-e400-4205-ba9a-5830e7f8ed6e" providerId="ADAL" clId="{1F5315EB-39F4-4B84-8E17-DBFDE3F8FEEB}" dt="2023-09-23T05:46:22.979" v="8" actId="5793"/>
      <pc:docMkLst>
        <pc:docMk/>
      </pc:docMkLst>
      <pc:sldChg chg="modSp mod">
        <pc:chgData name="Wyss Lukas" userId="47a76941-e400-4205-ba9a-5830e7f8ed6e" providerId="ADAL" clId="{1F5315EB-39F4-4B84-8E17-DBFDE3F8FEEB}" dt="2023-09-23T05:46:22.979" v="8" actId="5793"/>
        <pc:sldMkLst>
          <pc:docMk/>
          <pc:sldMk cId="4089698052" sldId="258"/>
        </pc:sldMkLst>
        <pc:spChg chg="mod">
          <ac:chgData name="Wyss Lukas" userId="47a76941-e400-4205-ba9a-5830e7f8ed6e" providerId="ADAL" clId="{1F5315EB-39F4-4B84-8E17-DBFDE3F8FEEB}" dt="2023-09-23T05:46:22.979" v="8" actId="5793"/>
          <ac:spMkLst>
            <pc:docMk/>
            <pc:sldMk cId="4089698052" sldId="258"/>
            <ac:spMk id="3" creationId="{336F577A-D911-4DCD-BE5D-4D896414BFE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076D9-8B45-4F75-A874-E4FEF6F47E39}" type="datetimeFigureOut">
              <a:rPr lang="de-CH" smtClean="0"/>
              <a:t>23.09.2023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8DE770-9DDD-4AEB-9528-1FE56DAFEA7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98770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 FM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1" y="1174648"/>
            <a:ext cx="12192000" cy="52786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4321" y="3819228"/>
            <a:ext cx="11434155" cy="1249363"/>
          </a:xfrm>
        </p:spPr>
        <p:txBody>
          <a:bodyPr rIns="91440" bIns="45720"/>
          <a:lstStyle>
            <a:lvl1pPr marL="0" indent="0">
              <a:lnSpc>
                <a:spcPts val="3600"/>
              </a:lnSpc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/>
              <a:t>Master-Untertitelformat bearbeiten</a:t>
            </a:r>
            <a:endParaRPr lang="de-CH" noProof="0" dirty="0"/>
          </a:p>
        </p:txBody>
      </p:sp>
      <p:sp>
        <p:nvSpPr>
          <p:cNvPr id="11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494321" y="1988841"/>
            <a:ext cx="11434155" cy="1589087"/>
          </a:xfrm>
        </p:spPr>
        <p:txBody>
          <a:bodyPr rIns="0" bIns="0"/>
          <a:lstStyle>
            <a:lvl1pPr>
              <a:lnSpc>
                <a:spcPts val="6000"/>
              </a:lnSpc>
              <a:defRPr sz="4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/>
              <a:t>Mastertitelformat bearbeiten</a:t>
            </a:r>
            <a:endParaRPr lang="de-CH" noProof="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27382" y="6569574"/>
            <a:ext cx="10294997" cy="2952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CH"/>
              <a:t>SIWF | FJC | eLogbook | Lukas Wyss | 23.09.2023</a:t>
            </a:r>
            <a:endParaRPr lang="de-CH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A71CFC6-807C-47A9-AE0E-05CC9DAF59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02" y="260350"/>
            <a:ext cx="1558214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15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FMH Titel und Aufzählungszeich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6564702"/>
            <a:ext cx="12192000" cy="2932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7" name="Rechteck 6"/>
          <p:cNvSpPr/>
          <p:nvPr/>
        </p:nvSpPr>
        <p:spPr>
          <a:xfrm>
            <a:off x="0" y="6564702"/>
            <a:ext cx="12192000" cy="2932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4859" y="978990"/>
            <a:ext cx="11437425" cy="557954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Titel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27382" y="1641130"/>
            <a:ext cx="11401094" cy="4759670"/>
          </a:xfrm>
        </p:spPr>
        <p:txBody>
          <a:bodyPr/>
          <a:lstStyle>
            <a:lvl3pPr marL="1077913" indent="-361950">
              <a:buFont typeface="Symbol" panose="05050102010706020507" pitchFamily="18" charset="2"/>
              <a:buChar char="-"/>
              <a:defRPr/>
            </a:lvl3pPr>
            <a:lvl4pPr marL="1431925" indent="-354013">
              <a:buFont typeface="Symbol" panose="05050102010706020507" pitchFamily="18" charset="2"/>
              <a:buChar char="-"/>
              <a:defRPr/>
            </a:lvl4pPr>
            <a:lvl5pPr marL="1793875" indent="-361950">
              <a:buFont typeface="Symbol" panose="05050102010706020507" pitchFamily="18" charset="2"/>
              <a:buChar char="-"/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1505149" y="6567760"/>
            <a:ext cx="432000" cy="295200"/>
          </a:xfrm>
        </p:spPr>
        <p:txBody>
          <a:bodyPr/>
          <a:lstStyle/>
          <a:p>
            <a:fld id="{D39D5E27-177B-4A09-91E6-702C939E7E1C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27382" y="6569574"/>
            <a:ext cx="10294997" cy="295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/>
              <a:t>SIWF | FJC | eLogbook | Lukas Wyss | 23.09.2023</a:t>
            </a:r>
            <a:endParaRPr lang="de-CH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83F1D43C-8452-44D8-B131-A2A96EDA4F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60" y="260350"/>
            <a:ext cx="103881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7899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2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FMH Titel, Untertitel und Aufzähl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4859" y="990212"/>
            <a:ext cx="11448556" cy="557954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Titel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26809" y="2027828"/>
            <a:ext cx="11409076" cy="4372972"/>
          </a:xfrm>
        </p:spPr>
        <p:txBody>
          <a:bodyPr/>
          <a:lstStyle>
            <a:lvl3pPr marL="1077913" indent="-361950">
              <a:buFont typeface="Symbol" panose="05050102010706020507" pitchFamily="18" charset="2"/>
              <a:buChar char="-"/>
              <a:defRPr/>
            </a:lvl3pPr>
            <a:lvl4pPr marL="1431925" indent="-354013">
              <a:buFont typeface="Symbol" panose="05050102010706020507" pitchFamily="18" charset="2"/>
              <a:buChar char="-"/>
              <a:defRPr/>
            </a:lvl4pPr>
            <a:lvl5pPr marL="1793875" indent="-361950">
              <a:buFont typeface="Symbol" panose="05050102010706020507" pitchFamily="18" charset="2"/>
              <a:buChar char="-"/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504262" y="1601552"/>
            <a:ext cx="11448556" cy="3633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200" dirty="0">
                <a:solidFill>
                  <a:schemeClr val="tx2"/>
                </a:solidFill>
              </a:rPr>
              <a:t>Untertitel eingeben</a:t>
            </a:r>
            <a:endParaRPr lang="de-CH" sz="2200" dirty="0">
              <a:solidFill>
                <a:schemeClr val="tx2"/>
              </a:solidFill>
            </a:endParaRPr>
          </a:p>
        </p:txBody>
      </p:sp>
      <p:sp>
        <p:nvSpPr>
          <p:cNvPr id="13" name="Rechteck 12"/>
          <p:cNvSpPr/>
          <p:nvPr userDrawn="1"/>
        </p:nvSpPr>
        <p:spPr>
          <a:xfrm>
            <a:off x="0" y="6564702"/>
            <a:ext cx="12192000" cy="2932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14" name="Rechteck 13"/>
          <p:cNvSpPr/>
          <p:nvPr userDrawn="1"/>
        </p:nvSpPr>
        <p:spPr>
          <a:xfrm>
            <a:off x="0" y="6564702"/>
            <a:ext cx="12192000" cy="2932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1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1505149" y="6567760"/>
            <a:ext cx="432000" cy="295200"/>
          </a:xfrm>
        </p:spPr>
        <p:txBody>
          <a:bodyPr/>
          <a:lstStyle/>
          <a:p>
            <a:fld id="{D39D5E27-177B-4A09-91E6-702C939E7E1C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27382" y="6569574"/>
            <a:ext cx="10294997" cy="295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/>
              <a:t>SIWF | FJC | eLogbook | Lukas Wyss | 23.09.2023</a:t>
            </a:r>
            <a:endParaRPr lang="de-CH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E4D566E-97B3-42E6-B12D-698C3D8082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60" y="260350"/>
            <a:ext cx="103881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902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4859" y="990212"/>
            <a:ext cx="11448556" cy="557954"/>
          </a:xfrm>
        </p:spPr>
        <p:txBody>
          <a:bodyPr/>
          <a:lstStyle/>
          <a:p>
            <a:r>
              <a:rPr lang="de-DE" dirty="0"/>
              <a:t>Titel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27381" y="1642388"/>
            <a:ext cx="5280000" cy="4758412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 marL="1077913" indent="-361950">
              <a:buFont typeface="Symbol" panose="05050102010706020507" pitchFamily="18" charset="2"/>
              <a:buChar char="-"/>
              <a:defRPr sz="2200"/>
            </a:lvl3pPr>
            <a:lvl4pPr marL="1431925" indent="-354013">
              <a:buFont typeface="Symbol" panose="05050102010706020507" pitchFamily="18" charset="2"/>
              <a:buChar char="-"/>
              <a:defRPr sz="2200"/>
            </a:lvl4pPr>
            <a:lvl5pPr marL="1793875" indent="-361950">
              <a:buFont typeface="Symbol" panose="05050102010706020507" pitchFamily="18" charset="2"/>
              <a:buChar char="-"/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657717" y="1642388"/>
            <a:ext cx="5280000" cy="4758412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 marL="1077913" indent="-361950">
              <a:buFont typeface="Symbol" panose="05050102010706020507" pitchFamily="18" charset="2"/>
              <a:buChar char="-"/>
              <a:defRPr sz="2200"/>
            </a:lvl3pPr>
            <a:lvl4pPr marL="1431925" indent="-354013">
              <a:buFont typeface="Symbol" panose="05050102010706020507" pitchFamily="18" charset="2"/>
              <a:buChar char="-"/>
              <a:defRPr sz="2200"/>
            </a:lvl4pPr>
            <a:lvl5pPr marL="1793875" indent="-361950">
              <a:buFont typeface="Symbol" panose="05050102010706020507" pitchFamily="18" charset="2"/>
              <a:buChar char="-"/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13" name="Rechteck 12"/>
          <p:cNvSpPr/>
          <p:nvPr userDrawn="1"/>
        </p:nvSpPr>
        <p:spPr>
          <a:xfrm>
            <a:off x="0" y="6564702"/>
            <a:ext cx="12192000" cy="2932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14" name="Rechteck 13"/>
          <p:cNvSpPr/>
          <p:nvPr userDrawn="1"/>
        </p:nvSpPr>
        <p:spPr>
          <a:xfrm>
            <a:off x="0" y="6564702"/>
            <a:ext cx="12192000" cy="2932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1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1505149" y="6567760"/>
            <a:ext cx="432000" cy="295200"/>
          </a:xfrm>
        </p:spPr>
        <p:txBody>
          <a:bodyPr/>
          <a:lstStyle/>
          <a:p>
            <a:fld id="{D39D5E27-177B-4A09-91E6-702C939E7E1C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27382" y="6569574"/>
            <a:ext cx="10294997" cy="295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/>
              <a:t>SIWF | FJC | eLogbook | Lukas Wyss | 23.09.2023</a:t>
            </a:r>
            <a:endParaRPr lang="de-CH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7298716-CC7C-4AAF-8A45-2F7BEFC770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60" y="260350"/>
            <a:ext cx="103881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774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4859" y="990212"/>
            <a:ext cx="11447959" cy="557954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Titel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530853" y="1572048"/>
            <a:ext cx="5280000" cy="423738"/>
          </a:xfrm>
        </p:spPr>
        <p:txBody>
          <a:bodyPr anchor="t" anchorCtr="0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 bearbeiten</a:t>
            </a:r>
          </a:p>
        </p:txBody>
      </p:sp>
      <p:sp>
        <p:nvSpPr>
          <p:cNvPr id="11" name="Inhaltsplatzhalter 2"/>
          <p:cNvSpPr>
            <a:spLocks noGrp="1"/>
          </p:cNvSpPr>
          <p:nvPr>
            <p:ph sz="half" idx="13"/>
          </p:nvPr>
        </p:nvSpPr>
        <p:spPr>
          <a:xfrm>
            <a:off x="521792" y="2146760"/>
            <a:ext cx="5280000" cy="4215506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 marL="1077913" indent="-361950">
              <a:buFont typeface="Symbol" panose="05050102010706020507" pitchFamily="18" charset="2"/>
              <a:buChar char="-"/>
              <a:defRPr sz="2200"/>
            </a:lvl3pPr>
            <a:lvl4pPr marL="1431925" indent="-354013">
              <a:buFont typeface="Symbol" panose="05050102010706020507" pitchFamily="18" charset="2"/>
              <a:buChar char="-"/>
              <a:defRPr sz="2200"/>
            </a:lvl4pPr>
            <a:lvl5pPr marL="1793875" indent="-361950">
              <a:buFont typeface="Symbol" panose="05050102010706020507" pitchFamily="18" charset="2"/>
              <a:buChar char="-"/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12" name="Inhaltsplatzhalter 3"/>
          <p:cNvSpPr>
            <a:spLocks noGrp="1"/>
          </p:cNvSpPr>
          <p:nvPr>
            <p:ph sz="half" idx="2"/>
          </p:nvPr>
        </p:nvSpPr>
        <p:spPr>
          <a:xfrm>
            <a:off x="6663149" y="2146202"/>
            <a:ext cx="5280000" cy="4216064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 marL="1077913" indent="-361950">
              <a:buFont typeface="Symbol" panose="05050102010706020507" pitchFamily="18" charset="2"/>
              <a:buChar char="-"/>
              <a:defRPr sz="2200"/>
            </a:lvl3pPr>
            <a:lvl4pPr marL="1431925" indent="-354013">
              <a:buFont typeface="Symbol" panose="05050102010706020507" pitchFamily="18" charset="2"/>
              <a:buChar char="-"/>
              <a:defRPr sz="2200"/>
            </a:lvl4pPr>
            <a:lvl5pPr marL="1793875" indent="-361950">
              <a:buFont typeface="Symbol" panose="05050102010706020507" pitchFamily="18" charset="2"/>
              <a:buChar char="-"/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idx="14" hasCustomPrompt="1"/>
          </p:nvPr>
        </p:nvSpPr>
        <p:spPr>
          <a:xfrm>
            <a:off x="6672701" y="1572048"/>
            <a:ext cx="5280116" cy="423738"/>
          </a:xfrm>
        </p:spPr>
        <p:txBody>
          <a:bodyPr anchor="t" anchorCtr="0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 bearbeiten</a:t>
            </a:r>
          </a:p>
        </p:txBody>
      </p:sp>
      <p:sp>
        <p:nvSpPr>
          <p:cNvPr id="18" name="Rechteck 17"/>
          <p:cNvSpPr/>
          <p:nvPr userDrawn="1"/>
        </p:nvSpPr>
        <p:spPr>
          <a:xfrm>
            <a:off x="0" y="6564702"/>
            <a:ext cx="12192000" cy="2932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19" name="Rechteck 18"/>
          <p:cNvSpPr/>
          <p:nvPr userDrawn="1"/>
        </p:nvSpPr>
        <p:spPr>
          <a:xfrm>
            <a:off x="0" y="6564702"/>
            <a:ext cx="12192000" cy="2932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1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1505149" y="6567760"/>
            <a:ext cx="432000" cy="295200"/>
          </a:xfrm>
        </p:spPr>
        <p:txBody>
          <a:bodyPr/>
          <a:lstStyle/>
          <a:p>
            <a:fld id="{D39D5E27-177B-4A09-91E6-702C939E7E1C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27382" y="6569574"/>
            <a:ext cx="10294997" cy="295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/>
              <a:t>SIWF | FJC | eLogbook | Lukas Wyss | 23.09.2023</a:t>
            </a:r>
            <a:endParaRPr lang="de-CH" dirty="0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2B2D2A71-9EB7-43D4-9388-5EAA267C4E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60" y="260350"/>
            <a:ext cx="103881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923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6413" y="2814837"/>
            <a:ext cx="11422062" cy="1362075"/>
          </a:xfrm>
        </p:spPr>
        <p:txBody>
          <a:bodyPr anchor="t"/>
          <a:lstStyle>
            <a:lvl1pPr algn="l">
              <a:defRPr sz="4800" b="1" cap="none"/>
            </a:lvl1pPr>
          </a:lstStyle>
          <a:p>
            <a:r>
              <a:rPr lang="de-DE" dirty="0"/>
              <a:t>Zwischentitel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27381" y="4260901"/>
            <a:ext cx="11401094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0" y="6564702"/>
            <a:ext cx="12192000" cy="2932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14" name="Rechteck 13"/>
          <p:cNvSpPr/>
          <p:nvPr userDrawn="1"/>
        </p:nvSpPr>
        <p:spPr>
          <a:xfrm>
            <a:off x="0" y="6564702"/>
            <a:ext cx="12192000" cy="2932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1505149" y="6567760"/>
            <a:ext cx="432000" cy="295200"/>
          </a:xfrm>
        </p:spPr>
        <p:txBody>
          <a:bodyPr/>
          <a:lstStyle/>
          <a:p>
            <a:fld id="{D39D5E27-177B-4A09-91E6-702C939E7E1C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27382" y="6569574"/>
            <a:ext cx="10294997" cy="295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/>
              <a:t>SIWF | FJC | eLogbook | Lukas Wyss | 23.09.2023</a:t>
            </a:r>
            <a:endParaRPr lang="de-CH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93068D9-E034-42E9-8392-D8F778CF66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60" y="260350"/>
            <a:ext cx="103881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06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4859" y="990211"/>
            <a:ext cx="11448556" cy="638563"/>
          </a:xfrm>
        </p:spPr>
        <p:txBody>
          <a:bodyPr/>
          <a:lstStyle/>
          <a:p>
            <a:r>
              <a:rPr lang="de-DE" dirty="0"/>
              <a:t>Titel durch Klicken bearbeiten</a:t>
            </a:r>
            <a:endParaRPr lang="de-CH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0" y="6564702"/>
            <a:ext cx="12192000" cy="2932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12" name="Rechteck 11"/>
          <p:cNvSpPr/>
          <p:nvPr userDrawn="1"/>
        </p:nvSpPr>
        <p:spPr>
          <a:xfrm>
            <a:off x="0" y="6564702"/>
            <a:ext cx="12192000" cy="2932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1505149" y="6567760"/>
            <a:ext cx="432000" cy="295200"/>
          </a:xfrm>
        </p:spPr>
        <p:txBody>
          <a:bodyPr/>
          <a:lstStyle/>
          <a:p>
            <a:fld id="{D39D5E27-177B-4A09-91E6-702C939E7E1C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27382" y="6569574"/>
            <a:ext cx="10294997" cy="295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/>
              <a:t>SIWF | FJC | eLogbook | Lukas Wyss | 23.09.2023</a:t>
            </a:r>
            <a:endParaRPr lang="de-CH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2C1A7B8-639D-4801-A0F9-D6AFCF252C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60" y="260350"/>
            <a:ext cx="103881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7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6564702"/>
            <a:ext cx="12192000" cy="2932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11" name="Rechteck 10"/>
          <p:cNvSpPr/>
          <p:nvPr userDrawn="1"/>
        </p:nvSpPr>
        <p:spPr>
          <a:xfrm>
            <a:off x="0" y="6564702"/>
            <a:ext cx="12192000" cy="2932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1505149" y="6567760"/>
            <a:ext cx="432000" cy="295200"/>
          </a:xfrm>
        </p:spPr>
        <p:txBody>
          <a:bodyPr/>
          <a:lstStyle/>
          <a:p>
            <a:fld id="{D39D5E27-177B-4A09-91E6-702C939E7E1C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27382" y="6569574"/>
            <a:ext cx="10294997" cy="295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/>
              <a:t>SIWF | FJC | eLogbook | Lukas Wyss | 23.09.2023</a:t>
            </a:r>
            <a:endParaRPr lang="de-CH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BD95681A-471A-4F50-8AEF-803DB081EA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60" y="260350"/>
            <a:ext cx="103881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04859" y="1081311"/>
            <a:ext cx="11431016" cy="48020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Titel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21801" y="1628775"/>
            <a:ext cx="11406674" cy="47720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521792" y="6554372"/>
            <a:ext cx="10464000" cy="2952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de-CH"/>
              <a:t>SIWF | FJC | eLogbook | Lukas Wyss | 23.09.2023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505149" y="6554372"/>
            <a:ext cx="432000" cy="2952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1100" b="0">
                <a:solidFill>
                  <a:schemeClr val="bg2"/>
                </a:solidFill>
              </a:defRPr>
            </a:lvl1pPr>
          </a:lstStyle>
          <a:p>
            <a:fld id="{D39D5E27-177B-4A09-91E6-702C939E7E1C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90542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1pPr>
      <a:lvl2pPr marL="715963" indent="-354013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1077913" indent="-36195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3pPr>
      <a:lvl4pPr marL="1431925" indent="-354013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793875" indent="-36195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19" userDrawn="1">
          <p15:clr>
            <a:srgbClr val="F26B43"/>
          </p15:clr>
        </p15:guide>
        <p15:guide id="4" pos="7514" userDrawn="1">
          <p15:clr>
            <a:srgbClr val="F26B43"/>
          </p15:clr>
        </p15:guide>
        <p15:guide id="5" orient="horz" pos="4032" userDrawn="1">
          <p15:clr>
            <a:srgbClr val="F26B43"/>
          </p15:clr>
        </p15:guide>
        <p15:guide id="6" orient="horz" pos="678" userDrawn="1">
          <p15:clr>
            <a:srgbClr val="F26B43"/>
          </p15:clr>
        </p15:guide>
        <p15:guide id="7" orient="horz" pos="102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wf.ch/fr/formation-postgraduee/logbook-electronique.cf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siwf.ch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wf.ch/fr/formation-postgraduee/logbook-electronique.cf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wf.ch/fr/formation-postgraduee/logbook-electronique.cf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wf.ch/fr/formation-postgraduee/logbook-electronique.cf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wf.ch/fr/elogbook/instructions/postes-et-certificats.cfm" TargetMode="External"/><Relationship Id="rId2" Type="http://schemas.openxmlformats.org/officeDocument/2006/relationships/hyperlink" Target="https://www.siwf.ch/elogbuch/anleitung/anstellungen-und-zeugnisse.cf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wf.ch/fr/elogbook/instructions/prozeduren.cfm" TargetMode="External"/><Relationship Id="rId2" Type="http://schemas.openxmlformats.org/officeDocument/2006/relationships/hyperlink" Target="https://www.siwf.ch/elogbuch/anleitung/prozeduren.cf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wf.ch/fr/elogbook/instructions/demands.cfm" TargetMode="External"/><Relationship Id="rId2" Type="http://schemas.openxmlformats.org/officeDocument/2006/relationships/hyperlink" Target="https://www.siwf.ch/elogbuch/anleitung/antraege.cf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wf.ch/fr/formation-postgraduee/logbook-electronique.cf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tertitel 5">
            <a:extLst>
              <a:ext uri="{FF2B5EF4-FFF2-40B4-BE49-F238E27FC236}">
                <a16:creationId xmlns:a16="http://schemas.microsoft.com/office/drawing/2014/main" id="{5ABD7211-9B3A-4D6F-913F-654CBC131C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320" y="4449069"/>
            <a:ext cx="11434155" cy="1249363"/>
          </a:xfrm>
        </p:spPr>
        <p:txBody>
          <a:bodyPr/>
          <a:lstStyle/>
          <a:p>
            <a:r>
              <a:rPr lang="fr-CH" sz="2000" dirty="0"/>
              <a:t>Lukas Wyss</a:t>
            </a:r>
          </a:p>
          <a:p>
            <a:r>
              <a:rPr lang="en-GB" sz="2000" dirty="0" err="1"/>
              <a:t>Bereichsleiter</a:t>
            </a:r>
            <a:r>
              <a:rPr lang="en-GB" sz="2000" dirty="0"/>
              <a:t> </a:t>
            </a:r>
            <a:r>
              <a:rPr lang="en-GB" sz="2000" dirty="0" err="1"/>
              <a:t>Medizininformatik</a:t>
            </a:r>
            <a:r>
              <a:rPr lang="en-GB" sz="2000" dirty="0"/>
              <a:t> </a:t>
            </a:r>
            <a:r>
              <a:rPr lang="en-GB" sz="2000" i="1" dirty="0"/>
              <a:t>/ </a:t>
            </a:r>
            <a:r>
              <a:rPr lang="fr-FR" sz="2000" i="1" dirty="0"/>
              <a:t>Responsable du secteur Informatique médicale</a:t>
            </a:r>
            <a:endParaRPr lang="de-CH" sz="2000" i="1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FD67BD82-F0B9-46F3-8336-916A5B3E596E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494321" y="3429000"/>
            <a:ext cx="11434155" cy="720080"/>
          </a:xfrm>
        </p:spPr>
        <p:txBody>
          <a:bodyPr/>
          <a:lstStyle/>
          <a:p>
            <a:r>
              <a:rPr lang="de-DE" sz="3200" dirty="0" err="1"/>
              <a:t>eLogbuch</a:t>
            </a:r>
            <a:r>
              <a:rPr lang="de-DE" sz="3200" dirty="0"/>
              <a:t> </a:t>
            </a:r>
            <a:r>
              <a:rPr lang="de-DE" sz="3200" i="1" dirty="0"/>
              <a:t>/ </a:t>
            </a:r>
            <a:r>
              <a:rPr lang="de-DE" sz="3200" i="1" dirty="0" err="1"/>
              <a:t>eLogbook</a:t>
            </a:r>
            <a:endParaRPr lang="de-CH" sz="3200" i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CH"/>
              <a:t>SIWF | FJC | eLogbook | Lukas Wyss | 23.09.2023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99879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AF4134-19DF-F75D-9769-44E9E03ED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eLogbook</a:t>
            </a:r>
            <a:r>
              <a:rPr lang="fr-CH" dirty="0"/>
              <a:t>: conseils pratiques</a:t>
            </a:r>
            <a:br>
              <a:rPr lang="fr-CH" dirty="0"/>
            </a:br>
            <a:endParaRPr lang="de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6F577A-D911-4DCD-BE5D-4D896414B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382" y="1641130"/>
            <a:ext cx="11401094" cy="4812206"/>
          </a:xfrm>
        </p:spPr>
        <p:txBody>
          <a:bodyPr/>
          <a:lstStyle/>
          <a:p>
            <a:pPr lvl="1"/>
            <a:r>
              <a:rPr lang="fr-CH" sz="2000" dirty="0">
                <a:hlinkClick r:id="rId2"/>
              </a:rPr>
              <a:t>www.siwf.ch/fr/formation-postgraduee/logbook-electronique.cfm</a:t>
            </a:r>
            <a:endParaRPr lang="fr-CH" sz="2000" dirty="0"/>
          </a:p>
          <a:p>
            <a:pPr lvl="1"/>
            <a:r>
              <a:rPr lang="fr-CH" sz="2000" dirty="0"/>
              <a:t>À remplir au fil des ans (2x par année)</a:t>
            </a:r>
          </a:p>
          <a:p>
            <a:pPr lvl="1"/>
            <a:r>
              <a:rPr lang="fr-CH" sz="2000" dirty="0"/>
              <a:t>Login (membre FMH/non-membre)</a:t>
            </a:r>
          </a:p>
          <a:p>
            <a:pPr lvl="1"/>
            <a:r>
              <a:rPr lang="fr-CH" sz="2000" dirty="0"/>
              <a:t>Instructions, démarrage rapide, FAQ à consulter</a:t>
            </a:r>
          </a:p>
          <a:p>
            <a:pPr lvl="1"/>
            <a:r>
              <a:rPr lang="fr-CH" sz="2000" dirty="0"/>
              <a:t>En fonction du titre souhaité (programme à consulter)</a:t>
            </a:r>
          </a:p>
          <a:p>
            <a:pPr lvl="1"/>
            <a:r>
              <a:rPr lang="fr-CH" sz="2000" dirty="0"/>
              <a:t>Questions à l’ISFM (hotline) </a:t>
            </a:r>
            <a:r>
              <a:rPr lang="fr-CH" sz="2000" u="sng" dirty="0"/>
              <a:t>avant</a:t>
            </a:r>
            <a:r>
              <a:rPr lang="fr-CH" sz="2000" dirty="0"/>
              <a:t> l’envoi de la demande</a:t>
            </a:r>
          </a:p>
          <a:p>
            <a:pPr lvl="1"/>
            <a:r>
              <a:rPr lang="fr-CH" sz="2000" dirty="0"/>
              <a:t>Certificat ISFM:</a:t>
            </a:r>
          </a:p>
          <a:p>
            <a:pPr lvl="2"/>
            <a:r>
              <a:rPr lang="fr-CH" sz="1400" dirty="0"/>
              <a:t>4 semaines calendaires avant la fin de la période ou 3 mois à l’avance avec attestation finale et mention des absences</a:t>
            </a:r>
          </a:p>
          <a:p>
            <a:pPr lvl="2"/>
            <a:r>
              <a:rPr lang="fr-CH" sz="1400" dirty="0"/>
              <a:t>Numéro de certificat, signature du responsable de l’établissement reconnu (registre des établissements)</a:t>
            </a:r>
          </a:p>
          <a:p>
            <a:pPr lvl="1"/>
            <a:r>
              <a:rPr lang="fr-CH" sz="2000" dirty="0"/>
              <a:t>Période à l’étranger à documenter</a:t>
            </a:r>
          </a:p>
          <a:p>
            <a:pPr lvl="1"/>
            <a:r>
              <a:rPr lang="fr-CH" sz="2000" dirty="0"/>
              <a:t>Soumettre sa demande électronique (délais, notamment en cas de demande incomplète)</a:t>
            </a:r>
          </a:p>
          <a:p>
            <a:pPr lvl="1"/>
            <a:r>
              <a:rPr lang="fr-CH" sz="2000" dirty="0"/>
              <a:t>Coûts (plan de formation/titre postgrade)</a:t>
            </a:r>
          </a:p>
          <a:p>
            <a:pPr lvl="1"/>
            <a:r>
              <a:rPr lang="fr-FR" sz="2000" dirty="0"/>
              <a:t>Choisir le titre de formation </a:t>
            </a:r>
            <a:r>
              <a:rPr lang="fr-FR" sz="2000" dirty="0" err="1"/>
              <a:t>postgraduée</a:t>
            </a:r>
            <a:r>
              <a:rPr lang="fr-FR" sz="2000" dirty="0"/>
              <a:t> visé</a:t>
            </a:r>
            <a:endParaRPr lang="fr-CH" sz="200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D91E6D-9FF8-C8BA-BE8F-10946799B5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CH"/>
              <a:t>SIWF | FJC | eLogbook | Lukas Wyss | 23.09.2023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88117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AF4134-19DF-F75D-9769-44E9E03ED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Roadmap </a:t>
            </a:r>
            <a:r>
              <a:rPr lang="fr-CH" i="1" dirty="0"/>
              <a:t>/ Feuille de route</a:t>
            </a:r>
            <a:endParaRPr lang="de-CH" i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6F577A-D911-4DCD-BE5D-4D896414B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382" y="1772816"/>
            <a:ext cx="11401094" cy="4680520"/>
          </a:xfrm>
        </p:spPr>
        <p:txBody>
          <a:bodyPr/>
          <a:lstStyle/>
          <a:p>
            <a:pPr lvl="1"/>
            <a:r>
              <a:rPr lang="en-GB" dirty="0" err="1"/>
              <a:t>Automatische</a:t>
            </a:r>
            <a:r>
              <a:rPr lang="en-GB" dirty="0"/>
              <a:t> </a:t>
            </a:r>
            <a:r>
              <a:rPr lang="en-GB" dirty="0" err="1"/>
              <a:t>Zuordnung</a:t>
            </a:r>
            <a:r>
              <a:rPr lang="en-GB" dirty="0"/>
              <a:t> von </a:t>
            </a:r>
            <a:r>
              <a:rPr lang="en-GB" dirty="0" err="1"/>
              <a:t>Prozeduren</a:t>
            </a:r>
            <a:r>
              <a:rPr lang="en-GB" dirty="0"/>
              <a:t> </a:t>
            </a:r>
            <a:r>
              <a:rPr lang="en-GB" dirty="0" err="1"/>
              <a:t>zwischen</a:t>
            </a:r>
            <a:r>
              <a:rPr lang="en-GB" dirty="0"/>
              <a:t> </a:t>
            </a:r>
            <a:r>
              <a:rPr lang="en-GB" dirty="0" err="1"/>
              <a:t>Weiterbildungsprogrammen</a:t>
            </a:r>
            <a:r>
              <a:rPr lang="en-GB" dirty="0"/>
              <a:t> (</a:t>
            </a:r>
            <a:r>
              <a:rPr lang="en-GB" dirty="0" err="1"/>
              <a:t>Codiertes</a:t>
            </a:r>
            <a:r>
              <a:rPr lang="en-GB" dirty="0"/>
              <a:t> </a:t>
            </a:r>
            <a:r>
              <a:rPr lang="en-GB" dirty="0" err="1"/>
              <a:t>Erfassen</a:t>
            </a:r>
            <a:r>
              <a:rPr lang="en-GB" dirty="0"/>
              <a:t>, SNOMED CT)</a:t>
            </a:r>
          </a:p>
          <a:p>
            <a:pPr lvl="1"/>
            <a:r>
              <a:rPr lang="en-GB" dirty="0"/>
              <a:t>Cockpit für </a:t>
            </a:r>
            <a:r>
              <a:rPr lang="en-GB" dirty="0" err="1"/>
              <a:t>Leiter:innen</a:t>
            </a:r>
            <a:r>
              <a:rPr lang="en-GB" dirty="0"/>
              <a:t> von </a:t>
            </a:r>
            <a:r>
              <a:rPr lang="en-GB" dirty="0" err="1"/>
              <a:t>Weiterbildungsstätten</a:t>
            </a:r>
            <a:endParaRPr lang="en-GB" dirty="0"/>
          </a:p>
          <a:p>
            <a:pPr lvl="1"/>
            <a:r>
              <a:rPr lang="en-GB" dirty="0"/>
              <a:t>Komplett </a:t>
            </a:r>
            <a:r>
              <a:rPr lang="en-GB" dirty="0" err="1"/>
              <a:t>digitales</a:t>
            </a:r>
            <a:r>
              <a:rPr lang="en-GB" dirty="0"/>
              <a:t> </a:t>
            </a:r>
            <a:r>
              <a:rPr lang="en-GB" dirty="0" err="1"/>
              <a:t>Zeugnis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digitaler</a:t>
            </a:r>
            <a:r>
              <a:rPr lang="en-GB" dirty="0"/>
              <a:t> </a:t>
            </a:r>
            <a:r>
              <a:rPr lang="en-GB" dirty="0" err="1"/>
              <a:t>Signatur</a:t>
            </a:r>
            <a:endParaRPr lang="en-GB" dirty="0"/>
          </a:p>
          <a:p>
            <a:pPr lvl="1"/>
            <a:r>
              <a:rPr lang="en-GB" dirty="0" err="1"/>
              <a:t>Generelle</a:t>
            </a:r>
            <a:r>
              <a:rPr lang="en-GB" dirty="0"/>
              <a:t> </a:t>
            </a:r>
            <a:r>
              <a:rPr lang="en-GB" dirty="0" err="1"/>
              <a:t>Vereinfachungen</a:t>
            </a:r>
            <a:endParaRPr lang="en-GB" dirty="0"/>
          </a:p>
          <a:p>
            <a:pPr lvl="1"/>
            <a:endParaRPr lang="en-GB" dirty="0"/>
          </a:p>
          <a:p>
            <a:pPr lvl="1"/>
            <a:r>
              <a:rPr lang="fr-FR" i="1" dirty="0"/>
              <a:t>Affectation automatique des procédures entre les programmes de formation </a:t>
            </a:r>
            <a:br>
              <a:rPr lang="fr-FR" i="1" dirty="0"/>
            </a:br>
            <a:r>
              <a:rPr lang="fr-FR" i="1" dirty="0"/>
              <a:t>(Saisie codée, SNOMED CT) </a:t>
            </a:r>
          </a:p>
          <a:p>
            <a:pPr lvl="1"/>
            <a:r>
              <a:rPr lang="fr-FR" i="1" dirty="0"/>
              <a:t>Cockpit pour les responsables des établissements de formation </a:t>
            </a:r>
            <a:r>
              <a:rPr lang="fr-FR" i="1" dirty="0" err="1"/>
              <a:t>postgraduée</a:t>
            </a:r>
            <a:endParaRPr lang="fr-FR" i="1" dirty="0"/>
          </a:p>
          <a:p>
            <a:pPr lvl="1"/>
            <a:r>
              <a:rPr lang="fr-FR" i="1" dirty="0"/>
              <a:t>Certificat entièrement digital avec signature digitale</a:t>
            </a:r>
          </a:p>
          <a:p>
            <a:pPr lvl="1"/>
            <a:r>
              <a:rPr lang="fr-FR" i="1" dirty="0"/>
              <a:t>Simplification générale</a:t>
            </a:r>
            <a:endParaRPr lang="en-GB" i="1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D91E6D-9FF8-C8BA-BE8F-10946799B5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CH"/>
              <a:t>SIWF | FJC | eLogbook | Lukas Wyss | 23.09.2023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60561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62F3AF-E8C4-97F0-06D0-CBB5290DE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Fragen</a:t>
            </a:r>
            <a:r>
              <a:rPr lang="fr-CH" dirty="0"/>
              <a:t>? </a:t>
            </a:r>
            <a:r>
              <a:rPr lang="fr-CH" i="1" dirty="0"/>
              <a:t>/ Questions?</a:t>
            </a:r>
            <a:endParaRPr lang="de-CH" i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840EA9-08DC-243D-DF47-B318F0C82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382" y="2420888"/>
            <a:ext cx="11401094" cy="1872208"/>
          </a:xfrm>
        </p:spPr>
        <p:txBody>
          <a:bodyPr/>
          <a:lstStyle/>
          <a:p>
            <a:pPr marL="0" indent="0" algn="ctr">
              <a:buNone/>
            </a:pPr>
            <a:r>
              <a:rPr lang="fr-CH" sz="2400" dirty="0" err="1"/>
              <a:t>Jetzt</a:t>
            </a:r>
            <a:r>
              <a:rPr lang="fr-CH" sz="2400" dirty="0"/>
              <a:t> </a:t>
            </a:r>
            <a:r>
              <a:rPr lang="fr-CH" sz="2400" dirty="0" err="1"/>
              <a:t>mündlich</a:t>
            </a:r>
            <a:r>
              <a:rPr lang="fr-CH" sz="2400" dirty="0"/>
              <a:t> </a:t>
            </a:r>
            <a:r>
              <a:rPr lang="fr-CH" sz="2400" dirty="0" err="1"/>
              <a:t>oder</a:t>
            </a:r>
            <a:r>
              <a:rPr lang="fr-CH" sz="2400" dirty="0"/>
              <a:t> </a:t>
            </a:r>
            <a:r>
              <a:rPr lang="fr-CH" sz="2400" dirty="0" err="1"/>
              <a:t>später</a:t>
            </a:r>
            <a:r>
              <a:rPr lang="fr-CH" sz="2400" dirty="0"/>
              <a:t> an: </a:t>
            </a:r>
            <a:r>
              <a:rPr lang="fr-CH" sz="2400" i="1" dirty="0"/>
              <a:t>/ </a:t>
            </a:r>
            <a:r>
              <a:rPr lang="fr-FR" sz="2400" i="1" dirty="0"/>
              <a:t>Maintenant oralement ou plus tard à:</a:t>
            </a:r>
            <a:endParaRPr lang="fr-CH" sz="2400" i="1" dirty="0"/>
          </a:p>
          <a:p>
            <a:pPr marL="0" indent="0" algn="ctr">
              <a:buNone/>
            </a:pPr>
            <a:endParaRPr lang="fr-CH" sz="3200" dirty="0"/>
          </a:p>
          <a:p>
            <a:pPr marL="0" indent="0" algn="ctr">
              <a:buNone/>
            </a:pPr>
            <a:r>
              <a:rPr lang="fr-CH" sz="3200" dirty="0"/>
              <a:t>SIWF/ISFM </a:t>
            </a:r>
          </a:p>
          <a:p>
            <a:pPr marL="0" lvl="1" indent="-4762" algn="ctr" defTabSz="357188">
              <a:buNone/>
            </a:pPr>
            <a:r>
              <a:rPr lang="fr-CH" sz="3200" dirty="0">
                <a:hlinkClick r:id="rId2"/>
              </a:rPr>
              <a:t>info@siwf.ch</a:t>
            </a:r>
            <a:endParaRPr lang="fr-CH" sz="3200" dirty="0"/>
          </a:p>
          <a:p>
            <a:pPr marL="0" lvl="1" indent="-4762" algn="ctr" defTabSz="357188">
              <a:buNone/>
            </a:pPr>
            <a:r>
              <a:rPr lang="de-CH" sz="3200" dirty="0"/>
              <a:t>031 503 06 00</a:t>
            </a:r>
            <a:endParaRPr lang="fr-CH" sz="32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1154F1C-0104-796D-CEA0-B428AC2230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CH"/>
              <a:t>SIWF | FJC | eLogbook | Lukas Wyss | 23.09.2023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24315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62F3AF-E8C4-97F0-06D0-CBB5290DE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Danke</a:t>
            </a:r>
            <a:r>
              <a:rPr lang="fr-CH" dirty="0"/>
              <a:t> </a:t>
            </a:r>
            <a:r>
              <a:rPr lang="fr-CH" i="1" dirty="0"/>
              <a:t>/ Merci</a:t>
            </a:r>
            <a:endParaRPr lang="de-CH" i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840EA9-08DC-243D-DF47-B318F0C82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382" y="2420888"/>
            <a:ext cx="11401094" cy="1872208"/>
          </a:xfrm>
        </p:spPr>
        <p:txBody>
          <a:bodyPr/>
          <a:lstStyle/>
          <a:p>
            <a:pPr marL="0" indent="0" algn="ctr">
              <a:buNone/>
            </a:pPr>
            <a:r>
              <a:rPr lang="de-DE" sz="3200" dirty="0"/>
              <a:t>Vielen Dank für Ihre Aufmerksamkeit!</a:t>
            </a:r>
          </a:p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fr-CH" sz="3200" i="1" dirty="0"/>
              <a:t>Merci de votre attention!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1154F1C-0104-796D-CEA0-B428AC2230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CH"/>
              <a:t>SIWF | FJC | eLogbook | Lukas Wyss | 23.09.2023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88185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AF4134-19DF-F75D-9769-44E9E03ED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Zur Person </a:t>
            </a:r>
            <a:r>
              <a:rPr lang="fr-CH" i="1" dirty="0"/>
              <a:t>/</a:t>
            </a:r>
            <a:r>
              <a:rPr lang="fr-CH" dirty="0"/>
              <a:t> </a:t>
            </a:r>
            <a:r>
              <a:rPr lang="fr-CH" i="1" dirty="0"/>
              <a:t>Sur la personne</a:t>
            </a:r>
            <a:endParaRPr lang="de-CH" i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6F577A-D911-4DCD-BE5D-4D896414B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382" y="1772816"/>
            <a:ext cx="11401094" cy="4680520"/>
          </a:xfrm>
        </p:spPr>
        <p:txBody>
          <a:bodyPr/>
          <a:lstStyle/>
          <a:p>
            <a:pPr lvl="1"/>
            <a:r>
              <a:rPr lang="de-DE" dirty="0"/>
              <a:t>Lukas Wyss</a:t>
            </a:r>
          </a:p>
          <a:p>
            <a:pPr lvl="1"/>
            <a:r>
              <a:rPr lang="de-DE" dirty="0"/>
              <a:t>Medizininformatiker</a:t>
            </a:r>
          </a:p>
          <a:p>
            <a:pPr lvl="1"/>
            <a:r>
              <a:rPr lang="de-DE" dirty="0"/>
              <a:t>33 Jahre alt, wohnhaft in Bern</a:t>
            </a:r>
          </a:p>
          <a:p>
            <a:pPr lvl="1"/>
            <a:r>
              <a:rPr lang="de-DE" dirty="0"/>
              <a:t>Seit 10 Jahren beim SIWF</a:t>
            </a:r>
          </a:p>
          <a:p>
            <a:pPr lvl="1"/>
            <a:r>
              <a:rPr lang="de-DE" dirty="0"/>
              <a:t>Seit 2 Jahren Leiter Bereich Medizininformatik SIWF</a:t>
            </a:r>
          </a:p>
          <a:p>
            <a:pPr lvl="1"/>
            <a:endParaRPr lang="fr-CH" i="1" dirty="0">
              <a:hlinkClick r:id="rId2"/>
            </a:endParaRPr>
          </a:p>
          <a:p>
            <a:pPr lvl="1"/>
            <a:r>
              <a:rPr lang="fr-FR" i="1" dirty="0"/>
              <a:t>Lukas Wyss</a:t>
            </a:r>
          </a:p>
          <a:p>
            <a:pPr lvl="1"/>
            <a:r>
              <a:rPr lang="fr-FR" i="1" dirty="0"/>
              <a:t>Informaticien médical</a:t>
            </a:r>
          </a:p>
          <a:p>
            <a:pPr lvl="1"/>
            <a:r>
              <a:rPr lang="fr-FR" i="1" dirty="0"/>
              <a:t>33 ans, domicilié à Berne</a:t>
            </a:r>
          </a:p>
          <a:p>
            <a:pPr lvl="1"/>
            <a:r>
              <a:rPr lang="fr-FR" i="1" dirty="0"/>
              <a:t>Depuis 10 ans à l'ISFM</a:t>
            </a:r>
          </a:p>
          <a:p>
            <a:pPr lvl="1"/>
            <a:r>
              <a:rPr lang="fr-FR" i="1"/>
              <a:t>Depuis 2 ans, responsable de l'informatique médicale ISFM</a:t>
            </a:r>
          </a:p>
          <a:p>
            <a:pPr marL="361950" lvl="1" indent="0">
              <a:buNone/>
            </a:pPr>
            <a:endParaRPr lang="fr-CH" i="1" dirty="0">
              <a:hlinkClick r:id="rId2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D91E6D-9FF8-C8BA-BE8F-10946799B5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CH"/>
              <a:t>SIWF | FJC | eLogbook | Lukas Wyss | 23.09.2023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89698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AF4134-19DF-F75D-9769-44E9E03ED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i="1" dirty="0"/>
              <a:t>Das SIWF /</a:t>
            </a:r>
            <a:r>
              <a:rPr lang="fr-CH" dirty="0"/>
              <a:t> </a:t>
            </a:r>
            <a:r>
              <a:rPr lang="fr-CH" i="1" dirty="0"/>
              <a:t>l’ISFM</a:t>
            </a:r>
            <a:endParaRPr lang="de-CH" i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6F577A-D911-4DCD-BE5D-4D896414B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382" y="1772816"/>
            <a:ext cx="11401094" cy="4680520"/>
          </a:xfrm>
        </p:spPr>
        <p:txBody>
          <a:bodyPr/>
          <a:lstStyle/>
          <a:p>
            <a:pPr lvl="1"/>
            <a:r>
              <a:rPr lang="de-DE" dirty="0"/>
              <a:t>Schweizerisches Institut für ärztliche Weiter- und Fortbildung</a:t>
            </a:r>
          </a:p>
          <a:p>
            <a:pPr lvl="1"/>
            <a:r>
              <a:rPr lang="de-DE" dirty="0"/>
              <a:t>2008 als ein von der FMH unabhängiges Institut gegründet</a:t>
            </a:r>
          </a:p>
          <a:p>
            <a:pPr lvl="1"/>
            <a:r>
              <a:rPr lang="de-DE" dirty="0"/>
              <a:t>Erteilen von Weiterbildungstiteln</a:t>
            </a:r>
          </a:p>
          <a:p>
            <a:pPr lvl="1"/>
            <a:r>
              <a:rPr lang="de-DE" dirty="0"/>
              <a:t>Erlassen der Weiterbildungs- und Fortbildungsordnung</a:t>
            </a:r>
          </a:p>
          <a:p>
            <a:pPr lvl="1"/>
            <a:r>
              <a:rPr lang="de-DE" dirty="0"/>
              <a:t>Anerkennung von Weiterbildungsstätten</a:t>
            </a:r>
          </a:p>
          <a:p>
            <a:pPr lvl="1"/>
            <a:endParaRPr lang="de-DE" i="1" dirty="0"/>
          </a:p>
          <a:p>
            <a:pPr lvl="1"/>
            <a:r>
              <a:rPr lang="fr-FR" i="1" dirty="0"/>
              <a:t>L’Institut suisse pour la formation médicale </a:t>
            </a:r>
            <a:r>
              <a:rPr lang="fr-FR" i="1" dirty="0" err="1"/>
              <a:t>postgraduée</a:t>
            </a:r>
            <a:r>
              <a:rPr lang="fr-FR" i="1" dirty="0"/>
              <a:t> et continue </a:t>
            </a:r>
            <a:endParaRPr lang="fr-CH" i="1" dirty="0">
              <a:hlinkClick r:id="rId2"/>
            </a:endParaRPr>
          </a:p>
          <a:p>
            <a:pPr lvl="1"/>
            <a:r>
              <a:rPr lang="fr-FR" i="1" dirty="0"/>
              <a:t>Fondé en 2008 en tant qu'institut indépendant de la FMH</a:t>
            </a:r>
          </a:p>
          <a:p>
            <a:pPr lvl="1"/>
            <a:r>
              <a:rPr lang="fr-FR" i="1" dirty="0"/>
              <a:t>Remise des titres de formation </a:t>
            </a:r>
            <a:r>
              <a:rPr lang="fr-FR" i="1" dirty="0" err="1"/>
              <a:t>postgraduée</a:t>
            </a:r>
            <a:endParaRPr lang="fr-FR" i="1" dirty="0"/>
          </a:p>
          <a:p>
            <a:pPr lvl="1"/>
            <a:r>
              <a:rPr lang="fr-FR" i="1" dirty="0"/>
              <a:t>promulgation de la Réglementation pour la formation </a:t>
            </a:r>
            <a:r>
              <a:rPr lang="fr-FR" i="1" dirty="0" err="1"/>
              <a:t>postgraduée</a:t>
            </a:r>
            <a:r>
              <a:rPr lang="fr-FR" i="1" dirty="0"/>
              <a:t> et continue</a:t>
            </a:r>
          </a:p>
          <a:p>
            <a:pPr lvl="1"/>
            <a:r>
              <a:rPr lang="fr-FR" i="1" dirty="0"/>
              <a:t>Reconnaissance des établissements de formation </a:t>
            </a:r>
            <a:r>
              <a:rPr lang="fr-FR" i="1" dirty="0" err="1"/>
              <a:t>postgraduée</a:t>
            </a:r>
            <a:endParaRPr lang="fr-CH" i="1" dirty="0">
              <a:hlinkClick r:id="rId2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D91E6D-9FF8-C8BA-BE8F-10946799B5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CH"/>
              <a:t>SIWF | FJC | eLogbook | Lukas Wyss | 23.09.2023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25426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AF4134-19DF-F75D-9769-44E9E03ED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eLogbuch</a:t>
            </a:r>
            <a:r>
              <a:rPr lang="fr-CH" dirty="0"/>
              <a:t> </a:t>
            </a:r>
            <a:r>
              <a:rPr lang="fr-CH" i="1" dirty="0"/>
              <a:t>/</a:t>
            </a:r>
            <a:r>
              <a:rPr lang="fr-CH" dirty="0"/>
              <a:t> </a:t>
            </a:r>
            <a:r>
              <a:rPr lang="fr-CH" i="1" dirty="0" err="1"/>
              <a:t>eLogbook</a:t>
            </a:r>
            <a:endParaRPr lang="de-CH" i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6F577A-D911-4DCD-BE5D-4D896414B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382" y="1772816"/>
            <a:ext cx="11401094" cy="4680520"/>
          </a:xfrm>
        </p:spPr>
        <p:txBody>
          <a:bodyPr/>
          <a:lstStyle/>
          <a:p>
            <a:pPr lvl="1"/>
            <a:r>
              <a:rPr lang="de-DE" dirty="0"/>
              <a:t>Seit 2011, Überarbeitung im Jahr 2021</a:t>
            </a:r>
          </a:p>
          <a:p>
            <a:pPr lvl="1"/>
            <a:r>
              <a:rPr lang="de-DE" dirty="0"/>
              <a:t>Laufende Entwicklung</a:t>
            </a:r>
          </a:p>
          <a:p>
            <a:pPr lvl="1"/>
            <a:r>
              <a:rPr lang="de-DE" dirty="0"/>
              <a:t>500 Nutzer pro Tag</a:t>
            </a:r>
          </a:p>
          <a:p>
            <a:pPr lvl="1"/>
            <a:r>
              <a:rPr lang="de-DE" dirty="0"/>
              <a:t>45 Facharzttitel + 41 Schwerpunkte = 86 Fachgebiete</a:t>
            </a:r>
          </a:p>
          <a:p>
            <a:pPr lvl="1"/>
            <a:r>
              <a:rPr lang="de-DE" dirty="0"/>
              <a:t>Jedes Fachgebiet/Disziplin kann mehrere Programme haben</a:t>
            </a:r>
          </a:p>
          <a:p>
            <a:pPr lvl="1"/>
            <a:endParaRPr lang="fr-CH" i="1" dirty="0">
              <a:hlinkClick r:id="rId2"/>
            </a:endParaRPr>
          </a:p>
          <a:p>
            <a:pPr lvl="1"/>
            <a:r>
              <a:rPr lang="fr-FR" i="1" dirty="0"/>
              <a:t>Depuis 2011, révision en 2021</a:t>
            </a:r>
          </a:p>
          <a:p>
            <a:pPr lvl="1"/>
            <a:r>
              <a:rPr lang="fr-FR" i="1" dirty="0"/>
              <a:t>Développement continu</a:t>
            </a:r>
          </a:p>
          <a:p>
            <a:pPr lvl="1"/>
            <a:r>
              <a:rPr lang="fr-FR" i="1" dirty="0"/>
              <a:t>500 utilisateurs par jour</a:t>
            </a:r>
          </a:p>
          <a:p>
            <a:pPr lvl="1"/>
            <a:r>
              <a:rPr lang="fr-FR" i="1" dirty="0"/>
              <a:t>45 titres de spécialistes + 41 formations approfondies = 86 disciplines</a:t>
            </a:r>
          </a:p>
          <a:p>
            <a:pPr lvl="1"/>
            <a:r>
              <a:rPr lang="fr-FR" i="1" dirty="0"/>
              <a:t>Chaque spécialité/discipline peut avoir plusieurs programmes</a:t>
            </a:r>
            <a:endParaRPr lang="fr-CH" i="1" dirty="0">
              <a:hlinkClick r:id="rId2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D91E6D-9FF8-C8BA-BE8F-10946799B5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CH"/>
              <a:t>SIWF | FJC | eLogbook | Lukas Wyss | 23.09.2023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43280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17291C-085D-EEAD-CAAC-6AD4800DD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Anstellungen &amp; Zeugnisse </a:t>
            </a:r>
            <a:r>
              <a:rPr lang="de-CH" i="1" dirty="0"/>
              <a:t>/ </a:t>
            </a:r>
            <a:r>
              <a:rPr lang="de-CH" i="1" dirty="0" err="1"/>
              <a:t>Postes</a:t>
            </a:r>
            <a:r>
              <a:rPr lang="de-CH" i="1" dirty="0"/>
              <a:t> et </a:t>
            </a:r>
            <a:r>
              <a:rPr lang="de-CH" i="1" dirty="0" err="1"/>
              <a:t>certificats</a:t>
            </a:r>
            <a:br>
              <a:rPr lang="de-CH" b="1" i="0" dirty="0">
                <a:solidFill>
                  <a:srgbClr val="212529"/>
                </a:solidFill>
                <a:effectLst/>
                <a:latin typeface="Segoe UI" panose="020B0502040204020203" pitchFamily="34" charset="0"/>
              </a:rPr>
            </a:br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7FB1B24-CE5D-03A2-929E-16B6BC4C59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CH"/>
              <a:t>SIWF | FJC | eLogbook | Lukas Wyss | 23.09.2023</a:t>
            </a:r>
            <a:endParaRPr lang="de-CH" dirty="0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2783A966-E5FF-3A1C-0CB6-1CDA49FA0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382" y="1772816"/>
            <a:ext cx="11401094" cy="4627984"/>
          </a:xfrm>
        </p:spPr>
        <p:txBody>
          <a:bodyPr/>
          <a:lstStyle/>
          <a:p>
            <a:r>
              <a:rPr lang="de-CH" sz="2100" dirty="0"/>
              <a:t>Unterscheiden zwischen anerkannten Weiterbildungsstätten in der CH und Ausland etc.</a:t>
            </a:r>
          </a:p>
          <a:p>
            <a:r>
              <a:rPr lang="de-CH" sz="2100" dirty="0"/>
              <a:t>1 Zeugnis / Jahr</a:t>
            </a:r>
          </a:p>
          <a:p>
            <a:r>
              <a:rPr lang="de-CH" sz="2100" dirty="0"/>
              <a:t>PDF generieren (ausdrucken), Kompetenzen gemeinsam ausfüllen und von </a:t>
            </a:r>
            <a:r>
              <a:rPr lang="de-CH" sz="2100" dirty="0" err="1"/>
              <a:t>Leiter:in</a:t>
            </a:r>
            <a:r>
              <a:rPr lang="de-CH" sz="2100" dirty="0"/>
              <a:t> unterschreiben lassen</a:t>
            </a:r>
          </a:p>
          <a:p>
            <a:r>
              <a:rPr lang="de-CH" sz="2100" dirty="0"/>
              <a:t>Detaillierte Anleitung: </a:t>
            </a:r>
            <a:r>
              <a:rPr lang="de-CH" sz="2100" dirty="0">
                <a:hlinkClick r:id="rId2"/>
              </a:rPr>
              <a:t>https://www.siwf.ch/elogbuch/anleitung/anstellungen-und-zeugnisse.cfm</a:t>
            </a:r>
            <a:r>
              <a:rPr lang="de-CH" sz="2100" dirty="0"/>
              <a:t> </a:t>
            </a:r>
          </a:p>
          <a:p>
            <a:endParaRPr lang="de-CH" sz="2100" dirty="0"/>
          </a:p>
          <a:p>
            <a:r>
              <a:rPr lang="fr-FR" sz="2100" i="1" dirty="0"/>
              <a:t>Distinguer les établissements de formation </a:t>
            </a:r>
            <a:r>
              <a:rPr lang="fr-FR" sz="2100" i="1" dirty="0" err="1"/>
              <a:t>postgraduée</a:t>
            </a:r>
            <a:r>
              <a:rPr lang="fr-FR" sz="2100" i="1" dirty="0"/>
              <a:t> reconnus en CH et à l'étranger, etc.</a:t>
            </a:r>
          </a:p>
          <a:p>
            <a:r>
              <a:rPr lang="fr-FR" sz="2100" i="1" dirty="0"/>
              <a:t>1 certificat / année</a:t>
            </a:r>
          </a:p>
          <a:p>
            <a:r>
              <a:rPr lang="fr-FR" sz="2100" i="1" dirty="0"/>
              <a:t>Générer le PDF (imprimer), remplir les compétences ensemble et faire signer par le/la responsable.</a:t>
            </a:r>
          </a:p>
          <a:p>
            <a:r>
              <a:rPr lang="fr-FR" sz="2100" i="1" dirty="0"/>
              <a:t>Instructions détaillées: </a:t>
            </a:r>
            <a:r>
              <a:rPr lang="fr-FR" sz="2100" i="1" dirty="0">
                <a:hlinkClick r:id="rId3"/>
              </a:rPr>
              <a:t>https://www.siwf.ch/fr/elogbook/instructions/postes-et-certificats.cfm</a:t>
            </a:r>
            <a:r>
              <a:rPr lang="fr-FR" sz="2100" i="1" dirty="0"/>
              <a:t> </a:t>
            </a:r>
            <a:endParaRPr lang="de-CH" sz="2100" i="1" dirty="0"/>
          </a:p>
        </p:txBody>
      </p:sp>
    </p:spTree>
    <p:extLst>
      <p:ext uri="{BB962C8B-B14F-4D97-AF65-F5344CB8AC3E}">
        <p14:creationId xmlns:p14="http://schemas.microsoft.com/office/powerpoint/2010/main" val="2598837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17291C-085D-EEAD-CAAC-6AD4800DD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Prozeduren (Operationen) </a:t>
            </a:r>
            <a:r>
              <a:rPr lang="de-CH" i="1" dirty="0"/>
              <a:t>/</a:t>
            </a:r>
            <a:r>
              <a:rPr lang="de-CH" dirty="0"/>
              <a:t> </a:t>
            </a:r>
            <a:r>
              <a:rPr lang="de-CH" i="1" dirty="0" err="1"/>
              <a:t>Procédures</a:t>
            </a:r>
            <a:r>
              <a:rPr lang="de-CH" i="1" dirty="0"/>
              <a:t> (</a:t>
            </a:r>
            <a:r>
              <a:rPr lang="de-CH" i="1" dirty="0" err="1"/>
              <a:t>opérations</a:t>
            </a:r>
            <a:r>
              <a:rPr lang="de-CH" i="1" dirty="0"/>
              <a:t>)</a:t>
            </a:r>
            <a:br>
              <a:rPr lang="de-CH" b="0" i="0" dirty="0">
                <a:solidFill>
                  <a:srgbClr val="F5961E"/>
                </a:solidFill>
                <a:effectLst/>
                <a:latin typeface="Lato" panose="020F0502020204030203" pitchFamily="34" charset="0"/>
              </a:rPr>
            </a:br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7FB1B24-CE5D-03A2-929E-16B6BC4C59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CH"/>
              <a:t>SIWF | FJC | eLogbook | Lukas Wyss | 23.09.2023</a:t>
            </a:r>
            <a:endParaRPr lang="de-CH" dirty="0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2783A966-E5FF-3A1C-0CB6-1CDA49FA0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382" y="1772816"/>
            <a:ext cx="11401094" cy="4627984"/>
          </a:xfrm>
        </p:spPr>
        <p:txBody>
          <a:bodyPr/>
          <a:lstStyle/>
          <a:p>
            <a:r>
              <a:rPr lang="de-CH" dirty="0"/>
              <a:t>Nicht nur Operationen (deswegen Name «Prozeduren»)</a:t>
            </a:r>
          </a:p>
          <a:p>
            <a:r>
              <a:rPr lang="de-CH" dirty="0"/>
              <a:t>Können unabhängig von einer Anstellung erfasst werden</a:t>
            </a:r>
          </a:p>
          <a:p>
            <a:r>
              <a:rPr lang="de-CH" dirty="0"/>
              <a:t>Werden während dem Zeugnis erstellen zugeordnet (automatisch)</a:t>
            </a:r>
          </a:p>
          <a:p>
            <a:r>
              <a:rPr lang="de-CH" dirty="0"/>
              <a:t>Detaillierte Anleitung: </a:t>
            </a:r>
            <a:r>
              <a:rPr lang="de-CH" dirty="0">
                <a:hlinkClick r:id="rId2"/>
              </a:rPr>
              <a:t>https://www.siwf.ch/elogbuch/anleitung/prozeduren.cfm</a:t>
            </a:r>
            <a:endParaRPr lang="de-CH" dirty="0"/>
          </a:p>
          <a:p>
            <a:endParaRPr lang="de-CH" dirty="0"/>
          </a:p>
          <a:p>
            <a:r>
              <a:rPr lang="fr-FR" i="1" dirty="0"/>
              <a:t>Pas seulement les opérations (d'où le nom de «procédures»)</a:t>
            </a:r>
          </a:p>
          <a:p>
            <a:r>
              <a:rPr lang="fr-FR" i="1" dirty="0"/>
              <a:t>Peuvent être saisies indépendamment d'un emploi</a:t>
            </a:r>
          </a:p>
          <a:p>
            <a:r>
              <a:rPr lang="fr-FR" i="1" dirty="0"/>
              <a:t>Sont attribuées pendant la création du certificat (automatiquement)</a:t>
            </a:r>
          </a:p>
          <a:p>
            <a:r>
              <a:rPr lang="fr-FR" i="1" dirty="0"/>
              <a:t>Instructions détaillées: </a:t>
            </a:r>
            <a:r>
              <a:rPr lang="fr-FR" i="1" dirty="0">
                <a:hlinkClick r:id="rId3"/>
              </a:rPr>
              <a:t>https://www.siwf.ch/fr/elogbook/instructions/prozeduren.cfm</a:t>
            </a:r>
            <a:r>
              <a:rPr lang="fr-FR" i="1" dirty="0"/>
              <a:t> </a:t>
            </a:r>
            <a:endParaRPr lang="de-CH" i="1" dirty="0"/>
          </a:p>
        </p:txBody>
      </p:sp>
    </p:spTree>
    <p:extLst>
      <p:ext uri="{BB962C8B-B14F-4D97-AF65-F5344CB8AC3E}">
        <p14:creationId xmlns:p14="http://schemas.microsoft.com/office/powerpoint/2010/main" val="2601904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17291C-085D-EEAD-CAAC-6AD4800DD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59" y="978990"/>
            <a:ext cx="11437425" cy="625052"/>
          </a:xfrm>
        </p:spPr>
        <p:txBody>
          <a:bodyPr/>
          <a:lstStyle/>
          <a:p>
            <a:r>
              <a:rPr lang="de-CH" sz="2800" dirty="0"/>
              <a:t>Weitere Inhalte (Kurse, Kongresse etc.) </a:t>
            </a:r>
            <a:br>
              <a:rPr lang="de-CH" sz="2800" dirty="0"/>
            </a:br>
            <a:r>
              <a:rPr lang="de-CH" sz="2800" i="1" dirty="0"/>
              <a:t>/ </a:t>
            </a:r>
            <a:r>
              <a:rPr lang="de-CH" sz="2800" i="1" dirty="0" err="1"/>
              <a:t>Autres</a:t>
            </a:r>
            <a:r>
              <a:rPr lang="de-CH" sz="2800" i="1" dirty="0"/>
              <a:t> </a:t>
            </a:r>
            <a:r>
              <a:rPr lang="de-CH" sz="2800" i="1" dirty="0" err="1"/>
              <a:t>contenus</a:t>
            </a:r>
            <a:r>
              <a:rPr lang="de-CH" sz="2800" i="1" dirty="0"/>
              <a:t> (Cours, </a:t>
            </a:r>
            <a:r>
              <a:rPr lang="de-CH" sz="2800" i="1" dirty="0" err="1"/>
              <a:t>congrès</a:t>
            </a:r>
            <a:r>
              <a:rPr lang="de-CH" sz="2800" i="1" dirty="0"/>
              <a:t> etc.)</a:t>
            </a:r>
            <a:br>
              <a:rPr lang="de-CH" sz="2400" b="0" i="0" dirty="0">
                <a:solidFill>
                  <a:srgbClr val="F5961E"/>
                </a:solidFill>
                <a:effectLst/>
                <a:latin typeface="Lato" panose="020F0502020204030203" pitchFamily="34" charset="0"/>
              </a:rPr>
            </a:br>
            <a:endParaRPr lang="de-CH" sz="24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7FB1B24-CE5D-03A2-929E-16B6BC4C59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CH"/>
              <a:t>SIWF | FJC | eLogbook | Lukas Wyss | 23.09.2023</a:t>
            </a:r>
            <a:endParaRPr lang="de-CH" dirty="0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2783A966-E5FF-3A1C-0CB6-1CDA49FA0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382" y="2348880"/>
            <a:ext cx="11401094" cy="4051920"/>
          </a:xfrm>
        </p:spPr>
        <p:txBody>
          <a:bodyPr/>
          <a:lstStyle/>
          <a:p>
            <a:r>
              <a:rPr lang="de-CH" dirty="0"/>
              <a:t>Können unabhängig von Anstellungen und Zeugnissen erfasst werden</a:t>
            </a:r>
          </a:p>
          <a:p>
            <a:r>
              <a:rPr lang="de-CH" dirty="0"/>
              <a:t>Einfache Angaben (was, wann, wo)</a:t>
            </a:r>
          </a:p>
          <a:p>
            <a:r>
              <a:rPr lang="de-CH" dirty="0"/>
              <a:t>Brauchen </a:t>
            </a:r>
            <a:r>
              <a:rPr lang="de-CH" dirty="0" err="1"/>
              <a:t>allermeistens</a:t>
            </a:r>
            <a:r>
              <a:rPr lang="de-CH" dirty="0"/>
              <a:t> einen Beleg, der hochgeladen wird</a:t>
            </a:r>
          </a:p>
          <a:p>
            <a:endParaRPr lang="de-CH" dirty="0"/>
          </a:p>
          <a:p>
            <a:r>
              <a:rPr lang="fr-FR" i="1" dirty="0"/>
              <a:t>Peuvent être saisies indépendamment des emplois et des certificats</a:t>
            </a:r>
          </a:p>
          <a:p>
            <a:r>
              <a:rPr lang="fr-FR" i="1" dirty="0"/>
              <a:t>Données simples (quoi, quand, où)</a:t>
            </a:r>
          </a:p>
          <a:p>
            <a:r>
              <a:rPr lang="fr-FR" i="1" dirty="0"/>
              <a:t>Nécessitent la plupart du temps un document qui est téléchargé</a:t>
            </a:r>
            <a:endParaRPr lang="de-CH" i="1" dirty="0"/>
          </a:p>
          <a:p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7213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17291C-085D-EEAD-CAAC-6AD4800DD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Antrag </a:t>
            </a:r>
            <a:r>
              <a:rPr lang="de-CH" i="1" dirty="0"/>
              <a:t>/ Demand</a:t>
            </a:r>
            <a:br>
              <a:rPr lang="de-CH" b="0" i="0" dirty="0">
                <a:solidFill>
                  <a:srgbClr val="F5961E"/>
                </a:solidFill>
                <a:effectLst/>
                <a:latin typeface="Lato" panose="020F0502020204030203" pitchFamily="34" charset="0"/>
              </a:rPr>
            </a:br>
            <a:br>
              <a:rPr lang="de-CH" b="0" i="0" dirty="0">
                <a:solidFill>
                  <a:srgbClr val="F5961E"/>
                </a:solidFill>
                <a:effectLst/>
                <a:latin typeface="Lato" panose="020F0502020204030203" pitchFamily="34" charset="0"/>
              </a:rPr>
            </a:br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7FB1B24-CE5D-03A2-929E-16B6BC4C59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CH"/>
              <a:t>SIWF | FJC | eLogbook | Lukas Wyss | 23.09.2023</a:t>
            </a:r>
            <a:endParaRPr lang="de-CH" dirty="0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2783A966-E5FF-3A1C-0CB6-1CDA49FA0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382" y="1772816"/>
            <a:ext cx="11401094" cy="4627984"/>
          </a:xfrm>
        </p:spPr>
        <p:txBody>
          <a:bodyPr/>
          <a:lstStyle/>
          <a:p>
            <a:r>
              <a:rPr lang="de-CH" dirty="0"/>
              <a:t>Beim Einreichen gibt es keine Unterscheidung zwischen Standortbestimmung/Antrag</a:t>
            </a:r>
          </a:p>
          <a:p>
            <a:r>
              <a:rPr lang="de-CH" dirty="0"/>
              <a:t>Fristen beachten</a:t>
            </a:r>
          </a:p>
          <a:p>
            <a:r>
              <a:rPr lang="de-CH" dirty="0"/>
              <a:t>Kann 3 Monate vor Ende der Weiterbildung eingereicht werden</a:t>
            </a:r>
          </a:p>
          <a:p>
            <a:r>
              <a:rPr lang="de-CH" dirty="0"/>
              <a:t>Detaillierte Anleitung: </a:t>
            </a:r>
            <a:r>
              <a:rPr lang="de-CH" dirty="0">
                <a:hlinkClick r:id="rId2"/>
              </a:rPr>
              <a:t>https://www.siwf.ch/elogbuch/anleitung/antraege.cfm</a:t>
            </a:r>
            <a:r>
              <a:rPr lang="de-CH" dirty="0"/>
              <a:t> </a:t>
            </a:r>
          </a:p>
          <a:p>
            <a:endParaRPr lang="de-CH" dirty="0"/>
          </a:p>
          <a:p>
            <a:r>
              <a:rPr lang="fr-FR" i="1" dirty="0"/>
              <a:t>Lors du dépôt, il n'y a pas de distinction entre détermination du plan de formation </a:t>
            </a:r>
            <a:r>
              <a:rPr lang="fr-FR" i="1" dirty="0" err="1"/>
              <a:t>postgraduée</a:t>
            </a:r>
            <a:r>
              <a:rPr lang="fr-FR" i="1" dirty="0"/>
              <a:t>/demande de titre</a:t>
            </a:r>
          </a:p>
          <a:p>
            <a:r>
              <a:rPr lang="fr-FR" i="1" dirty="0"/>
              <a:t>Attention aux délais</a:t>
            </a:r>
          </a:p>
          <a:p>
            <a:r>
              <a:rPr lang="fr-FR" i="1" dirty="0"/>
              <a:t>Peut être déposée 3 mois avant la fin de la formation</a:t>
            </a:r>
          </a:p>
          <a:p>
            <a:r>
              <a:rPr lang="fr-FR" i="1" dirty="0"/>
              <a:t>Instructions détaillées: </a:t>
            </a:r>
            <a:r>
              <a:rPr lang="fr-FR" i="1" dirty="0">
                <a:hlinkClick r:id="rId3"/>
              </a:rPr>
              <a:t>https://www.siwf.ch/fr/elogbook/instructions/demands.cfm</a:t>
            </a:r>
            <a:r>
              <a:rPr lang="fr-FR" i="1" dirty="0"/>
              <a:t> </a:t>
            </a:r>
            <a:endParaRPr lang="de-CH" i="1" dirty="0"/>
          </a:p>
        </p:txBody>
      </p:sp>
    </p:spTree>
    <p:extLst>
      <p:ext uri="{BB962C8B-B14F-4D97-AF65-F5344CB8AC3E}">
        <p14:creationId xmlns:p14="http://schemas.microsoft.com/office/powerpoint/2010/main" val="2427874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AF4134-19DF-F75D-9769-44E9E03ED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eLogbuch</a:t>
            </a:r>
            <a:r>
              <a:rPr lang="fr-CH" dirty="0"/>
              <a:t>: </a:t>
            </a:r>
            <a:r>
              <a:rPr lang="fr-CH" dirty="0" err="1"/>
              <a:t>Tipps</a:t>
            </a:r>
            <a:br>
              <a:rPr lang="fr-CH" dirty="0"/>
            </a:br>
            <a:endParaRPr lang="de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6F577A-D911-4DCD-BE5D-4D896414B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382" y="1641130"/>
            <a:ext cx="11401094" cy="4812206"/>
          </a:xfrm>
        </p:spPr>
        <p:txBody>
          <a:bodyPr/>
          <a:lstStyle/>
          <a:p>
            <a:pPr lvl="1"/>
            <a:r>
              <a:rPr lang="fr-CH" sz="2000" dirty="0">
                <a:hlinkClick r:id="rId2"/>
              </a:rPr>
              <a:t>www.siwf.ch/weiterbildung/e-logbuch.cfm</a:t>
            </a:r>
          </a:p>
          <a:p>
            <a:pPr lvl="1"/>
            <a:r>
              <a:rPr lang="de-DE" sz="2000" dirty="0"/>
              <a:t>Laufend ausfüllen (mind. 2x pro Jahr)</a:t>
            </a:r>
          </a:p>
          <a:p>
            <a:pPr lvl="1"/>
            <a:r>
              <a:rPr lang="de-DE" sz="2000" dirty="0"/>
              <a:t>Login (FMH-Mitglied/Nicht-Mitglied)</a:t>
            </a:r>
          </a:p>
          <a:p>
            <a:pPr lvl="1"/>
            <a:r>
              <a:rPr lang="de-DE" sz="2000" dirty="0"/>
              <a:t>Anleitung, Schnellstart, FAQs zum Nachschlagen</a:t>
            </a:r>
          </a:p>
          <a:p>
            <a:pPr lvl="1"/>
            <a:r>
              <a:rPr lang="de-DE" sz="2000" dirty="0"/>
              <a:t>Weiterbildungsprogramm vorgängig konsultieren</a:t>
            </a:r>
          </a:p>
          <a:p>
            <a:pPr lvl="1"/>
            <a:r>
              <a:rPr lang="de-DE" sz="2000" dirty="0"/>
              <a:t>Fragen an das SIWF (auch Telefonisch) </a:t>
            </a:r>
            <a:r>
              <a:rPr lang="de-DE" sz="2000" u="sng" dirty="0"/>
              <a:t>vor</a:t>
            </a:r>
            <a:r>
              <a:rPr lang="de-DE" sz="2000" dirty="0"/>
              <a:t> dem Einreichen des Antrags</a:t>
            </a:r>
          </a:p>
          <a:p>
            <a:pPr lvl="1"/>
            <a:r>
              <a:rPr lang="de-DE" sz="2000" dirty="0"/>
              <a:t>SIWF-Zeugnis:</a:t>
            </a:r>
          </a:p>
          <a:p>
            <a:pPr lvl="2"/>
            <a:r>
              <a:rPr lang="de-DE" sz="1400" dirty="0"/>
              <a:t>4 Kalenderwochen vor Ende der Periode oder 3 Monate im Voraus mit Schlussbestätigung und Vermerk der Absenzen</a:t>
            </a:r>
          </a:p>
          <a:p>
            <a:pPr lvl="2"/>
            <a:r>
              <a:rPr lang="de-DE" sz="1400" dirty="0"/>
              <a:t>Versionsnummer Zeugnis, Unterschrift des Leiters der anerkannten Weiterbildungsstätte (SIWF-Register)</a:t>
            </a:r>
          </a:p>
          <a:p>
            <a:pPr lvl="1"/>
            <a:r>
              <a:rPr lang="de-DE" sz="2000" dirty="0"/>
              <a:t>Auslandsaufenthalt muss dokumentiert werden</a:t>
            </a:r>
          </a:p>
          <a:p>
            <a:pPr lvl="1"/>
            <a:r>
              <a:rPr lang="de-DE" sz="2000" dirty="0"/>
              <a:t>Elektronische Einreichung des Antrags (Fristen, insbesondere bei unvollständigen Anträgen).</a:t>
            </a:r>
          </a:p>
          <a:p>
            <a:pPr lvl="1"/>
            <a:r>
              <a:rPr lang="de-DE" sz="2000" dirty="0"/>
              <a:t>Kosten (Standortbestimmung/Titelerteilung)</a:t>
            </a:r>
          </a:p>
          <a:p>
            <a:pPr lvl="1"/>
            <a:r>
              <a:rPr lang="fr-CH" sz="2000" dirty="0" err="1"/>
              <a:t>Angestrebten</a:t>
            </a:r>
            <a:r>
              <a:rPr lang="fr-CH" sz="2000" dirty="0"/>
              <a:t> Weiterbildungstitel auswählen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D91E6D-9FF8-C8BA-BE8F-10946799B5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CH"/>
              <a:t>SIWF | FJC | eLogbook | Lukas Wyss | 23.09.2023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58939758"/>
      </p:ext>
    </p:extLst>
  </p:cSld>
  <p:clrMapOvr>
    <a:masterClrMapping/>
  </p:clrMapOvr>
</p:sld>
</file>

<file path=ppt/theme/theme1.xml><?xml version="1.0" encoding="utf-8"?>
<a:theme xmlns:a="http://schemas.openxmlformats.org/drawingml/2006/main" name="SIWF (3)">
  <a:themeElements>
    <a:clrScheme name="SIWF">
      <a:dk1>
        <a:srgbClr val="3C5587"/>
      </a:dk1>
      <a:lt1>
        <a:sysClr val="window" lastClr="FFFFFF"/>
      </a:lt1>
      <a:dk2>
        <a:srgbClr val="000000"/>
      </a:dk2>
      <a:lt2>
        <a:srgbClr val="FFFFFF"/>
      </a:lt2>
      <a:accent1>
        <a:srgbClr val="3C5587"/>
      </a:accent1>
      <a:accent2>
        <a:srgbClr val="DCDCDC"/>
      </a:accent2>
      <a:accent3>
        <a:srgbClr val="556473"/>
      </a:accent3>
      <a:accent4>
        <a:srgbClr val="CDA028"/>
      </a:accent4>
      <a:accent5>
        <a:srgbClr val="F5961E"/>
      </a:accent5>
      <a:accent6>
        <a:srgbClr val="FFAF3C"/>
      </a:accent6>
      <a:hlink>
        <a:srgbClr val="3C5587"/>
      </a:hlink>
      <a:folHlink>
        <a:srgbClr val="CDA028"/>
      </a:folHlink>
    </a:clrScheme>
    <a:fontScheme name="FM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IWF Praesentation.potx" id="{F3A8BB1A-2E3B-4733-B085-0F4627CD55B3}" vid="{3DE1F65E-D283-4C3A-AFB6-6AAFFBDEDFBE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73fc8f57-d81a-4a14-a014-d8d556081eca}" enabled="0" method="" siteId="{73fc8f57-d81a-4a14-a014-d8d556081ec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SIWF Praesentation</Template>
  <TotalTime>0</TotalTime>
  <Words>1076</Words>
  <Application>Microsoft Office PowerPoint</Application>
  <PresentationFormat>Breitbild</PresentationFormat>
  <Paragraphs>138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9" baseType="lpstr">
      <vt:lpstr>Arial</vt:lpstr>
      <vt:lpstr>Calibri</vt:lpstr>
      <vt:lpstr>Lato</vt:lpstr>
      <vt:lpstr>Segoe UI</vt:lpstr>
      <vt:lpstr>Symbol</vt:lpstr>
      <vt:lpstr>SIWF (3)</vt:lpstr>
      <vt:lpstr>eLogbuch / eLogbook</vt:lpstr>
      <vt:lpstr>Zur Person / Sur la personne</vt:lpstr>
      <vt:lpstr>Das SIWF / l’ISFM</vt:lpstr>
      <vt:lpstr>eLogbuch / eLogbook</vt:lpstr>
      <vt:lpstr>Anstellungen &amp; Zeugnisse / Postes et certificats </vt:lpstr>
      <vt:lpstr>Prozeduren (Operationen) / Procédures (opérations) </vt:lpstr>
      <vt:lpstr>Weitere Inhalte (Kurse, Kongresse etc.)  / Autres contenus (Cours, congrès etc.) </vt:lpstr>
      <vt:lpstr>Antrag / Demand  </vt:lpstr>
      <vt:lpstr>eLogbuch: Tipps </vt:lpstr>
      <vt:lpstr>eLogbook: conseils pratiques </vt:lpstr>
      <vt:lpstr>Roadmap / Feuille de route</vt:lpstr>
      <vt:lpstr>Fragen? / Questions?</vt:lpstr>
      <vt:lpstr>Danke / Merci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Gollin Helen</dc:creator>
  <cp:lastModifiedBy>Wyss Lukas</cp:lastModifiedBy>
  <cp:revision>18</cp:revision>
  <dcterms:created xsi:type="dcterms:W3CDTF">2020-10-28T11:45:05Z</dcterms:created>
  <dcterms:modified xsi:type="dcterms:W3CDTF">2023-09-23T05:46:25Z</dcterms:modified>
</cp:coreProperties>
</file>